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27"/>
  </p:notesMasterIdLst>
  <p:sldIdLst>
    <p:sldId id="347" r:id="rId4"/>
    <p:sldId id="366" r:id="rId5"/>
    <p:sldId id="367" r:id="rId6"/>
    <p:sldId id="342" r:id="rId7"/>
    <p:sldId id="322" r:id="rId8"/>
    <p:sldId id="304" r:id="rId9"/>
    <p:sldId id="337" r:id="rId10"/>
    <p:sldId id="324" r:id="rId11"/>
    <p:sldId id="332" r:id="rId12"/>
    <p:sldId id="333" r:id="rId13"/>
    <p:sldId id="340" r:id="rId14"/>
    <p:sldId id="338" r:id="rId15"/>
    <p:sldId id="334" r:id="rId16"/>
    <p:sldId id="325" r:id="rId17"/>
    <p:sldId id="329" r:id="rId18"/>
    <p:sldId id="327" r:id="rId19"/>
    <p:sldId id="328" r:id="rId20"/>
    <p:sldId id="330" r:id="rId21"/>
    <p:sldId id="319" r:id="rId22"/>
    <p:sldId id="336" r:id="rId23"/>
    <p:sldId id="335" r:id="rId24"/>
    <p:sldId id="341" r:id="rId25"/>
    <p:sldId id="320" r:id="rId26"/>
  </p:sldIdLst>
  <p:sldSz cx="12192000" cy="6858000"/>
  <p:notesSz cx="6858000" cy="9144000"/>
  <p:custShowLst>
    <p:custShow name="Main Slides" id="0">
      <p:sldLst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</p:sldLst>
    </p:custShow>
    <p:custShow name="Sponsor Slides" id="1">
      <p:sldLst>
        <p:sld r:id="rId4"/>
        <p:sld r:id="rId5"/>
        <p:sld r:id="rId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DCCE956-605F-4C3D-80CE-709DE09F30DF}">
          <p14:sldIdLst>
            <p14:sldId id="347"/>
            <p14:sldId id="366"/>
            <p14:sldId id="367"/>
          </p14:sldIdLst>
        </p14:section>
        <p14:section name="Main Slides" id="{BD4AE434-FB75-488A-BE53-0A8BF7EA68DF}">
          <p14:sldIdLst>
            <p14:sldId id="342"/>
            <p14:sldId id="322"/>
            <p14:sldId id="304"/>
            <p14:sldId id="337"/>
            <p14:sldId id="324"/>
            <p14:sldId id="332"/>
            <p14:sldId id="333"/>
            <p14:sldId id="340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4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A0C4E5"/>
    <a:srgbClr val="9CBDDE"/>
    <a:srgbClr val="8AAECD"/>
    <a:srgbClr val="676767"/>
    <a:srgbClr val="383A3E"/>
    <a:srgbClr val="647B8C"/>
    <a:srgbClr val="A0C0E5"/>
    <a:srgbClr val="7FA6C8"/>
    <a:srgbClr val="86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7059" autoAdjust="0"/>
  </p:normalViewPr>
  <p:slideViewPr>
    <p:cSldViewPr snapToGrid="0">
      <p:cViewPr varScale="1">
        <p:scale>
          <a:sx n="73" d="100"/>
          <a:sy n="73" d="100"/>
        </p:scale>
        <p:origin x="142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Target Element = canned </a:t>
            </a:r>
            <a:r>
              <a:rPr lang="en-US"/>
              <a:t>or custom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Mention Dave Paquette’s Bootstrap tag helpers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w/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Also possible to: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decorate class w/ [</a:t>
            </a:r>
            <a:r>
              <a:rPr lang="en-US" dirty="0" err="1"/>
              <a:t>ViewComponent</a:t>
            </a:r>
            <a:r>
              <a:rPr lang="en-US" dirty="0"/>
              <a:t>] instead of inheritance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Suffix class w/ “</a:t>
            </a:r>
            <a:r>
              <a:rPr lang="en-US" dirty="0" err="1"/>
              <a:t>ViewComponent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Runtime searches in multiple paths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Views/Shared… is recommended path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Works in Areas folder too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Pages directory for Razor Pages apps (Pages/Shared in 2.1+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8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VCs</a:t>
            </a:r>
            <a:r>
              <a:rPr lang="en-US" baseline="0" dirty="0"/>
              <a:t> enforce Separation of Concerns; PVs don’t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C# code in class vs. C# </a:t>
            </a:r>
            <a:r>
              <a:rPr lang="en-US" baseline="0"/>
              <a:t>code in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1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</a:t>
            </a:r>
            <a:r>
              <a:rPr lang="en-US"/>
              <a:t>Language Services </a:t>
            </a:r>
            <a:r>
              <a:rPr lang="en-US" dirty="0"/>
              <a:t>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6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1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1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0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9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3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825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96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hyperlink" Target="http://bit.ly/2wMgO3p" TargetMode="External"/><Relationship Id="rId4" Type="http://schemas.openxmlformats.org/officeDocument/2006/relationships/hyperlink" Target="http://bit.ly/2uIU7M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jpe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jpeg"/><Relationship Id="rId10" Type="http://schemas.openxmlformats.org/officeDocument/2006/relationships/image" Target="../media/image19.png"/><Relationship Id="rId19" Type="http://schemas.openxmlformats.org/officeDocument/2006/relationships/image" Target="../media/image28.emf"/><Relationship Id="rId31" Type="http://schemas.openxmlformats.org/officeDocument/2006/relationships/image" Target="../media/image40.png"/><Relationship Id="rId44" Type="http://schemas.openxmlformats.org/officeDocument/2006/relationships/image" Target="../media/image53.jpe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8" Type="http://schemas.openxmlformats.org/officeDocument/2006/relationships/image" Target="../media/image17.png"/><Relationship Id="rId51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85555"/>
              </p:ext>
            </p:extLst>
          </p:nvPr>
        </p:nvGraphicFramePr>
        <p:xfrm>
          <a:off x="937490" y="2272193"/>
          <a:ext cx="10416310" cy="260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60460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="~/images/banner1.svg"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asp-append-version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="true"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406236" y="2651760"/>
            <a:ext cx="1150652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V="1">
            <a:off x="5848728" y="2651760"/>
            <a:ext cx="0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26633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2102885" y="2651760"/>
            <a:ext cx="2237083" cy="161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B03AC6-093F-48B6-8232-D38FB9E41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4439"/>
              </p:ext>
            </p:extLst>
          </p:nvPr>
        </p:nvGraphicFramePr>
        <p:xfrm>
          <a:off x="2556888" y="5011737"/>
          <a:ext cx="873298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98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="/images/banner1.svg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?v=GaE_EmkeBf-yBbrJ26lpkGd4jkOSh1eVKJaNOw9I4uk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1567"/>
                  </a:ext>
                </a:extLst>
              </a:tr>
            </a:tbl>
          </a:graphicData>
        </a:graphic>
      </p:graphicFrame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78D535-092F-4A91-9BDC-A5D046EA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3808" y="2736273"/>
            <a:ext cx="1881599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486"/>
              </p:ext>
            </p:extLst>
          </p:nvPr>
        </p:nvGraphicFramePr>
        <p:xfrm>
          <a:off x="937490" y="2318102"/>
          <a:ext cx="104163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kendo-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datepicker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startDate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depth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format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="MMMM 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yyyy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='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DateTime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.Parse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"November 2011"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31228" y="187153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Tag Helpers</a:t>
            </a:r>
            <a:br>
              <a:rPr lang="en-US" dirty="0"/>
            </a:br>
            <a:r>
              <a:rPr lang="en-US" sz="2000" b="1" dirty="0" err="1"/>
              <a:t>Telerik</a:t>
            </a:r>
            <a:r>
              <a:rPr lang="en-US" sz="2000" dirty="0"/>
              <a:t> UI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3217568"/>
            <a:ext cx="8612221" cy="3355087"/>
          </a:xfrm>
          <a:prstGeom prst="rect">
            <a:avLst/>
          </a:prstGeom>
        </p:spPr>
      </p:pic>
      <p:sp>
        <p:nvSpPr>
          <p:cNvPr id="11" name="Arrow: Bent-Up 10"/>
          <p:cNvSpPr/>
          <p:nvPr/>
        </p:nvSpPr>
        <p:spPr>
          <a:xfrm rot="5400000">
            <a:off x="1805573" y="3124952"/>
            <a:ext cx="1756508" cy="1070042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42" y="1175673"/>
            <a:ext cx="1098923" cy="3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vs. Tag Helpers</a:t>
            </a:r>
            <a:br>
              <a:rPr lang="en-US" dirty="0"/>
            </a:br>
            <a:r>
              <a:rPr lang="en-US" sz="2000"/>
              <a:t>Side-by-side Comparison</a:t>
            </a:r>
            <a:endParaRPr lang="en-US" sz="2000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803"/>
            <a:ext cx="5181600" cy="40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4" y="1825625"/>
            <a:ext cx="504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34A844C9-5B87-46E1-A743-8F0A18111321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0002"/>
              </p:ext>
            </p:extLst>
          </p:nvPr>
        </p:nvGraphicFramePr>
        <p:xfrm>
          <a:off x="902827" y="3288711"/>
          <a:ext cx="10964918" cy="319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1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19639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IViewComponentResult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city,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                 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OpenWeatherMapResponse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svc.GetCurrentWeatherAsync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(city,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VM.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weather =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currentWeather.MapToWeather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View(weather);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6566" y="2842143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CurrentWeather.cs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60" y="2454166"/>
            <a:ext cx="8455885" cy="4310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Razor Pages</a:t>
            </a:r>
          </a:p>
          <a:p>
            <a:r>
              <a:rPr lang="en-US" dirty="0"/>
              <a:t>Pages/Components/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r>
              <a:rPr lang="en-US" dirty="0"/>
              <a:t>Pages/Shared/Components/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b="1" dirty="0"/>
              <a:t>MVC</a:t>
            </a:r>
          </a:p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b="1" i="1" dirty="0" err="1"/>
              <a:t>Default.cshtml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Razor isn’t appealing, but HTML is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Razor is appealing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44" y="1825625"/>
            <a:ext cx="5424456" cy="137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Resources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Telerik</a:t>
            </a:r>
            <a:r>
              <a:rPr lang="en-US" b="1" dirty="0"/>
              <a:t>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sz="2400" i="1" dirty="0"/>
              <a:t>Building Reusable UI Components</a:t>
            </a:r>
          </a:p>
          <a:p>
            <a:pPr marL="0" indent="0">
              <a:buNone/>
            </a:pPr>
            <a:r>
              <a:rPr lang="en-US" sz="2400" i="1" dirty="0"/>
              <a:t>  in ASP.NET Core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bit.ly/2uIU7Mc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Eat, Sleep, Code</a:t>
            </a:r>
            <a:r>
              <a:rPr lang="en-US" dirty="0"/>
              <a:t> podcast</a:t>
            </a:r>
          </a:p>
          <a:p>
            <a:pPr marL="0" indent="0">
              <a:buNone/>
            </a:pPr>
            <a:r>
              <a:rPr lang="en-US" sz="2400" i="1" dirty="0"/>
              <a:t>Implementing ASP.NET Core UIs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bit.ly/2wMgO3p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76" y="3951475"/>
            <a:ext cx="4441723" cy="22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7DEF7-8355-48DA-8CC9-023735514038}"/>
              </a:ext>
            </a:extLst>
          </p:cNvPr>
          <p:cNvSpPr txBox="1"/>
          <p:nvPr/>
        </p:nvSpPr>
        <p:spPr>
          <a:xfrm>
            <a:off x="7529945" y="5507182"/>
            <a:ext cx="4003964" cy="900545"/>
          </a:xfrm>
          <a:prstGeom prst="rect">
            <a:avLst/>
          </a:prstGeom>
          <a:solidFill>
            <a:srgbClr val="50525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2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r>
              <a:rPr lang="en-US" sz="1600" b="1" dirty="0"/>
              <a:t>Senior Content Developer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12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 / 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E2292C5-9764-4416-991B-EDD49197C68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Commonly used with </a:t>
            </a:r>
            <a:r>
              <a:rPr lang="en-US" b="1" dirty="0"/>
              <a:t>[</a:t>
            </a:r>
            <a:r>
              <a:rPr lang="en-US" b="1" dirty="0" err="1"/>
              <a:t>ChildActionOnly</a:t>
            </a:r>
            <a:r>
              <a:rPr lang="en-US" b="1" dirty="0"/>
              <a:t>]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91267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44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author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97450780-50A5-4398-AF1F-02BB82FF4B2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server-side processing via HTML elements</a:t>
            </a:r>
          </a:p>
          <a:p>
            <a:r>
              <a:rPr lang="en-US" dirty="0"/>
              <a:t>Attach to HTML elements in Razor views</a:t>
            </a:r>
          </a:p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B4607067-2C80-45AB-BAE2-1172211A0728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4109</TotalTime>
  <Words>831</Words>
  <Application>Microsoft Office PowerPoint</Application>
  <PresentationFormat>Widescreen</PresentationFormat>
  <Paragraphs>189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2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Building Reusable UI Components in ASP.NET Core</vt:lpstr>
      <vt:lpstr>Build with Microsoft Tech</vt:lpstr>
      <vt:lpstr>PowerPoint Presentation</vt:lpstr>
      <vt:lpstr>Building Reusable UI Components in ASP.NET Core</vt:lpstr>
      <vt:lpstr>Agenda</vt:lpstr>
      <vt:lpstr>HTML Helpers</vt:lpstr>
      <vt:lpstr>Partial Views</vt:lpstr>
      <vt:lpstr>Tag Helpers</vt:lpstr>
      <vt:lpstr>Tag Helpers: Overview</vt:lpstr>
      <vt:lpstr>Tag Helpers: Anatomy</vt:lpstr>
      <vt:lpstr>3rd Party Tag Helpers Telerik UI for ASP.NET Core</vt:lpstr>
      <vt:lpstr>HTML Helpers vs. Tag Helpers Side-by-side Comparison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Supplementary Resources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</dc:title>
  <dc:creator>Scott Addie</dc:creator>
  <cp:keywords>.NET, ASP.NET, MVC, ASP.NET Core, Visual Studio</cp:keywords>
  <cp:lastModifiedBy>Scott Addie</cp:lastModifiedBy>
  <cp:revision>899</cp:revision>
  <dcterms:created xsi:type="dcterms:W3CDTF">2016-07-13T16:00:36Z</dcterms:created>
  <dcterms:modified xsi:type="dcterms:W3CDTF">2018-07-09T18:24:04Z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